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Glacial Indifference Bold" charset="1" panose="00000800000000000000"/>
      <p:regular r:id="rId17"/>
    </p:embeddedFont>
    <p:embeddedFont>
      <p:font typeface="Glacial Indifference" charset="1" panose="00000000000000000000"/>
      <p:regular r:id="rId18"/>
    </p:embeddedFont>
    <p:embeddedFont>
      <p:font typeface="Chau Philomene Italics" charset="1" panose="02000806040000020003"/>
      <p:regular r:id="rId19"/>
    </p:embeddedFont>
    <p:embeddedFont>
      <p:font typeface="Chau Philomene" charset="1" panose="02000806040000020003"/>
      <p:regular r:id="rId20"/>
    </p:embeddedFont>
    <p:embeddedFont>
      <p:font typeface="Open Sans Bold" charset="1" panose="020B0806030504020204"/>
      <p:regular r:id="rId21"/>
    </p:embeddedFont>
    <p:embeddedFont>
      <p:font typeface="Open Sans" charset="1" panose="020B0606030504020204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png>
</file>

<file path=ppt/media/image33.svg>
</file>

<file path=ppt/media/image34.png>
</file>

<file path=ppt/media/image35.svg>
</file>

<file path=ppt/media/image36.png>
</file>

<file path=ppt/media/image37.png>
</file>

<file path=ppt/media/image38.png>
</file>

<file path=ppt/media/image39.jpe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https://fcf.usp.br/agenda" TargetMode="External" Type="http://schemas.openxmlformats.org/officeDocument/2006/relationships/hyperlink"/><Relationship Id="rId11" Target="https://workspace.google.com/intl/pt-PT/products/calendar/" TargetMode="External" Type="http://schemas.openxmlformats.org/officeDocument/2006/relationships/hyperlink"/><Relationship Id="rId2" Target="https://fcf.usp.br/agenda/day.php?year=2016&amp;month=12&amp;day=16&amp;area=3&amp;room=19" TargetMode="External" Type="http://schemas.openxmlformats.org/officeDocument/2006/relationships/hyperlink"/><Relationship Id="rId3" Target="../media/image32.png" Type="http://schemas.openxmlformats.org/officeDocument/2006/relationships/image"/><Relationship Id="rId4" Target="../media/image33.svg" Type="http://schemas.openxmlformats.org/officeDocument/2006/relationships/image"/><Relationship Id="rId5" Target="../media/image25.png" Type="http://schemas.openxmlformats.org/officeDocument/2006/relationships/image"/><Relationship Id="rId6" Target="../media/image26.svg" Type="http://schemas.openxmlformats.org/officeDocument/2006/relationships/image"/><Relationship Id="rId7" Target="../media/image34.png" Type="http://schemas.openxmlformats.org/officeDocument/2006/relationships/image"/><Relationship Id="rId8" Target="../media/image35.svg" Type="http://schemas.openxmlformats.org/officeDocument/2006/relationships/image"/><Relationship Id="rId9" Target="https://fatecjahu.edu.br" TargetMode="External" Type="http://schemas.openxmlformats.org/officeDocument/2006/relationships/hyperlink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0.png" Type="http://schemas.openxmlformats.org/officeDocument/2006/relationships/image"/><Relationship Id="rId11" Target="../media/image51.svg" Type="http://schemas.openxmlformats.org/officeDocument/2006/relationships/image"/><Relationship Id="rId12" Target="mailto:vinicius.cassemira@fatec.sp.gov.br" TargetMode="External" Type="http://schemas.openxmlformats.org/officeDocument/2006/relationships/hyperlink"/><Relationship Id="rId13" Target="mailto:vinicius.cassemira@fatec.sp.gov.br" TargetMode="External" Type="http://schemas.openxmlformats.org/officeDocument/2006/relationships/hyperlink"/><Relationship Id="rId2" Target="../media/image44.png" Type="http://schemas.openxmlformats.org/officeDocument/2006/relationships/image"/><Relationship Id="rId3" Target="../media/image45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46.png" Type="http://schemas.openxmlformats.org/officeDocument/2006/relationships/image"/><Relationship Id="rId7" Target="../media/image47.svg" Type="http://schemas.openxmlformats.org/officeDocument/2006/relationships/image"/><Relationship Id="rId8" Target="../media/image48.png" Type="http://schemas.openxmlformats.org/officeDocument/2006/relationships/image"/><Relationship Id="rId9" Target="../media/image49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Relationship Id="rId8" Target="../media/image17.png" Type="http://schemas.openxmlformats.org/officeDocument/2006/relationships/image"/><Relationship Id="rId9" Target="../media/image1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Relationship Id="rId6" Target="../media/image23.png" Type="http://schemas.openxmlformats.org/officeDocument/2006/relationships/image"/><Relationship Id="rId7" Target="../media/image2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28.svg" Type="http://schemas.openxmlformats.org/officeDocument/2006/relationships/image"/><Relationship Id="rId4" Target="../media/image29.png" Type="http://schemas.openxmlformats.org/officeDocument/2006/relationships/image"/><Relationship Id="rId5" Target="../media/image30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Relationship Id="rId3" Target="../media/image33.svg" Type="http://schemas.openxmlformats.org/officeDocument/2006/relationships/image"/><Relationship Id="rId4" Target="../media/image25.png" Type="http://schemas.openxmlformats.org/officeDocument/2006/relationships/image"/><Relationship Id="rId5" Target="../media/image26.svg" Type="http://schemas.openxmlformats.org/officeDocument/2006/relationships/image"/><Relationship Id="rId6" Target="https://www.figma.com/design/0YOvLh2Zu1DpA57Q6KdQkl/Projeto-Integrador?node-id=1%3A3&amp;t=CIlk9aMN2xa8h7mD-1" TargetMode="External" Type="http://schemas.openxmlformats.org/officeDocument/2006/relationships/hyperlink"/><Relationship Id="rId7" Target="../media/image34.png" Type="http://schemas.openxmlformats.org/officeDocument/2006/relationships/image"/><Relationship Id="rId8" Target="../media/image35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png" Type="http://schemas.openxmlformats.org/officeDocument/2006/relationships/image"/><Relationship Id="rId3" Target="../media/image37.png" Type="http://schemas.openxmlformats.org/officeDocument/2006/relationships/image"/><Relationship Id="rId4" Target="../media/image38.png" Type="http://schemas.openxmlformats.org/officeDocument/2006/relationships/image"/><Relationship Id="rId5" Target="https://pi-salas-fatec-jahu.github.io/Site_Salas_Fatec_Jahu/Index.html" TargetMode="External" Type="http://schemas.openxmlformats.org/officeDocument/2006/relationships/hyperlink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9.jpeg" Type="http://schemas.openxmlformats.org/officeDocument/2006/relationships/image"/><Relationship Id="rId3" Target="../media/image40.png" Type="http://schemas.openxmlformats.org/officeDocument/2006/relationships/image"/><Relationship Id="rId4" Target="../media/image41.svg" Type="http://schemas.openxmlformats.org/officeDocument/2006/relationships/image"/><Relationship Id="rId5" Target="../media/image34.png" Type="http://schemas.openxmlformats.org/officeDocument/2006/relationships/image"/><Relationship Id="rId6" Target="../media/image35.svg" Type="http://schemas.openxmlformats.org/officeDocument/2006/relationships/image"/><Relationship Id="rId7" Target="../media/image42.png" Type="http://schemas.openxmlformats.org/officeDocument/2006/relationships/image"/><Relationship Id="rId8" Target="../media/image4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173C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65281" y="4845815"/>
            <a:ext cx="9871619" cy="9728032"/>
          </a:xfrm>
          <a:custGeom>
            <a:avLst/>
            <a:gdLst/>
            <a:ahLst/>
            <a:cxnLst/>
            <a:rect r="r" b="b" t="t" l="l"/>
            <a:pathLst>
              <a:path h="9728032" w="9871619">
                <a:moveTo>
                  <a:pt x="0" y="0"/>
                </a:moveTo>
                <a:lnTo>
                  <a:pt x="9871619" y="0"/>
                </a:lnTo>
                <a:lnTo>
                  <a:pt x="9871619" y="9728032"/>
                </a:lnTo>
                <a:lnTo>
                  <a:pt x="0" y="97280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65212" y="6220919"/>
            <a:ext cx="3288720" cy="3288720"/>
          </a:xfrm>
          <a:custGeom>
            <a:avLst/>
            <a:gdLst/>
            <a:ahLst/>
            <a:cxnLst/>
            <a:rect r="r" b="b" t="t" l="l"/>
            <a:pathLst>
              <a:path h="3288720" w="3288720">
                <a:moveTo>
                  <a:pt x="0" y="0"/>
                </a:moveTo>
                <a:lnTo>
                  <a:pt x="3288720" y="0"/>
                </a:lnTo>
                <a:lnTo>
                  <a:pt x="3288720" y="3288721"/>
                </a:lnTo>
                <a:lnTo>
                  <a:pt x="0" y="32887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282630" y="1735595"/>
            <a:ext cx="11722740" cy="7140215"/>
          </a:xfrm>
          <a:custGeom>
            <a:avLst/>
            <a:gdLst/>
            <a:ahLst/>
            <a:cxnLst/>
            <a:rect r="r" b="b" t="t" l="l"/>
            <a:pathLst>
              <a:path h="7140215" w="11722740">
                <a:moveTo>
                  <a:pt x="0" y="0"/>
                </a:moveTo>
                <a:lnTo>
                  <a:pt x="11722740" y="0"/>
                </a:lnTo>
                <a:lnTo>
                  <a:pt x="11722740" y="7140214"/>
                </a:lnTo>
                <a:lnTo>
                  <a:pt x="0" y="714021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490083" y="0"/>
            <a:ext cx="3105144" cy="3265448"/>
          </a:xfrm>
          <a:custGeom>
            <a:avLst/>
            <a:gdLst/>
            <a:ahLst/>
            <a:cxnLst/>
            <a:rect r="r" b="b" t="t" l="l"/>
            <a:pathLst>
              <a:path h="3265448" w="3105144">
                <a:moveTo>
                  <a:pt x="0" y="0"/>
                </a:moveTo>
                <a:lnTo>
                  <a:pt x="3105144" y="0"/>
                </a:lnTo>
                <a:lnTo>
                  <a:pt x="3105144" y="3265448"/>
                </a:lnTo>
                <a:lnTo>
                  <a:pt x="0" y="326544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588774" y="2979631"/>
            <a:ext cx="7110453" cy="3654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68"/>
              </a:lnSpc>
            </a:pPr>
            <a:r>
              <a:rPr lang="en-US" sz="5600">
                <a:solidFill>
                  <a:srgbClr val="1D3642"/>
                </a:solidFill>
                <a:latin typeface="Glacial Indifference Bold"/>
              </a:rPr>
              <a:t>Gerenciamento e Agendamento de Salas da Fatec Jahu</a:t>
            </a:r>
          </a:p>
          <a:p>
            <a:pPr algn="ctr">
              <a:lnSpc>
                <a:spcPts val="5768"/>
              </a:lnSpc>
            </a:pPr>
          </a:p>
          <a:p>
            <a:pPr algn="ctr">
              <a:lnSpc>
                <a:spcPts val="5768"/>
              </a:lnSpc>
            </a:pPr>
            <a:r>
              <a:rPr lang="en-US" sz="5600">
                <a:solidFill>
                  <a:srgbClr val="1D3642"/>
                </a:solidFill>
                <a:latin typeface="Glacial Indifference Bold"/>
              </a:rPr>
              <a:t>(Agenda Fatec)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886220" y="7096844"/>
            <a:ext cx="8515561" cy="1383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52"/>
              </a:lnSpc>
            </a:pPr>
            <a:r>
              <a:rPr lang="en-US" sz="3600" spc="14">
                <a:solidFill>
                  <a:srgbClr val="1D3642"/>
                </a:solidFill>
                <a:latin typeface="Glacial Indifference Bold"/>
              </a:rPr>
              <a:t>Membros:</a:t>
            </a:r>
            <a:r>
              <a:rPr lang="en-US" sz="3600" spc="14">
                <a:solidFill>
                  <a:srgbClr val="1D3642"/>
                </a:solidFill>
                <a:latin typeface="Glacial Indifference"/>
              </a:rPr>
              <a:t> Arthur, Deivide, Pablo, Pedro Lucatto, Thiago e Vinícius Cruz.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450901" y="1999917"/>
            <a:ext cx="9039182" cy="474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1"/>
              </a:lnSpc>
            </a:pPr>
            <a:r>
              <a:rPr lang="en-US" sz="3457">
                <a:solidFill>
                  <a:srgbClr val="1D3642"/>
                </a:solidFill>
                <a:latin typeface="Glacial Indifference"/>
              </a:rPr>
              <a:t>Desenvolvimento de Software Multiplataforma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6BB7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57414" y="5262431"/>
            <a:ext cx="9201886" cy="3406946"/>
            <a:chOff x="0" y="0"/>
            <a:chExt cx="5438141" cy="201344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438141" cy="2013441"/>
            </a:xfrm>
            <a:custGeom>
              <a:avLst/>
              <a:gdLst/>
              <a:ahLst/>
              <a:cxnLst/>
              <a:rect r="r" b="b" t="t" l="l"/>
              <a:pathLst>
                <a:path h="2013441" w="5438141">
                  <a:moveTo>
                    <a:pt x="0" y="0"/>
                  </a:moveTo>
                  <a:lnTo>
                    <a:pt x="5438141" y="0"/>
                  </a:lnTo>
                  <a:lnTo>
                    <a:pt x="5438141" y="2013441"/>
                  </a:lnTo>
                  <a:lnTo>
                    <a:pt x="0" y="2013441"/>
                  </a:lnTo>
                  <a:close/>
                </a:path>
              </a:pathLst>
            </a:custGeom>
            <a:solidFill>
              <a:srgbClr val="1D3642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438141" cy="2051541"/>
            </a:xfrm>
            <a:prstGeom prst="rect">
              <a:avLst/>
            </a:prstGeom>
          </p:spPr>
          <p:txBody>
            <a:bodyPr anchor="ctr" rtlCol="false" tIns="77283" lIns="77283" bIns="77283" rIns="77283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877626" y="5143500"/>
            <a:ext cx="9131498" cy="3256779"/>
            <a:chOff x="0" y="0"/>
            <a:chExt cx="5396543" cy="1924695"/>
          </a:xfrm>
        </p:grpSpPr>
        <p:sp>
          <p:nvSpPr>
            <p:cNvPr name="Freeform 6" id="6">
              <a:hlinkClick r:id="rId2" tooltip="https://fcf.usp.br/agenda/day.php?year=2016&amp;month=12&amp;day=16&amp;area=3&amp;room=19"/>
            </p:cNvPr>
            <p:cNvSpPr/>
            <p:nvPr/>
          </p:nvSpPr>
          <p:spPr>
            <a:xfrm flipH="false" flipV="false" rot="0">
              <a:off x="0" y="0"/>
              <a:ext cx="5396543" cy="1924695"/>
            </a:xfrm>
            <a:custGeom>
              <a:avLst/>
              <a:gdLst/>
              <a:ahLst/>
              <a:cxnLst/>
              <a:rect r="r" b="b" t="t" l="l"/>
              <a:pathLst>
                <a:path h="1924695" w="5396543">
                  <a:moveTo>
                    <a:pt x="0" y="0"/>
                  </a:moveTo>
                  <a:lnTo>
                    <a:pt x="5396543" y="0"/>
                  </a:lnTo>
                  <a:lnTo>
                    <a:pt x="5396543" y="1924695"/>
                  </a:lnTo>
                  <a:lnTo>
                    <a:pt x="0" y="1924695"/>
                  </a:lnTo>
                  <a:close/>
                </a:path>
              </a:pathLst>
            </a:custGeom>
            <a:solidFill>
              <a:srgbClr val="F6EED9"/>
            </a:solidFill>
            <a:ln w="57150" cap="sq">
              <a:solidFill>
                <a:srgbClr val="1D3642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396543" cy="1962795"/>
            </a:xfrm>
            <a:prstGeom prst="rect">
              <a:avLst/>
            </a:prstGeom>
          </p:spPr>
          <p:txBody>
            <a:bodyPr anchor="ctr" rtlCol="false" tIns="77283" lIns="77283" bIns="77283" rIns="77283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626979" y="3152554"/>
            <a:ext cx="3861427" cy="2366001"/>
          </a:xfrm>
          <a:custGeom>
            <a:avLst/>
            <a:gdLst/>
            <a:ahLst/>
            <a:cxnLst/>
            <a:rect r="r" b="b" t="t" l="l"/>
            <a:pathLst>
              <a:path h="2366001" w="3861427">
                <a:moveTo>
                  <a:pt x="0" y="0"/>
                </a:moveTo>
                <a:lnTo>
                  <a:pt x="3861427" y="0"/>
                </a:lnTo>
                <a:lnTo>
                  <a:pt x="3861427" y="2366001"/>
                </a:lnTo>
                <a:lnTo>
                  <a:pt x="0" y="236600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997362" y="6603691"/>
            <a:ext cx="5387583" cy="5309218"/>
          </a:xfrm>
          <a:custGeom>
            <a:avLst/>
            <a:gdLst/>
            <a:ahLst/>
            <a:cxnLst/>
            <a:rect r="r" b="b" t="t" l="l"/>
            <a:pathLst>
              <a:path h="5309218" w="5387583">
                <a:moveTo>
                  <a:pt x="0" y="0"/>
                </a:moveTo>
                <a:lnTo>
                  <a:pt x="5387584" y="0"/>
                </a:lnTo>
                <a:lnTo>
                  <a:pt x="5387584" y="5309218"/>
                </a:lnTo>
                <a:lnTo>
                  <a:pt x="0" y="53092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497394" y="2133379"/>
            <a:ext cx="7646606" cy="134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97"/>
              </a:lnSpc>
            </a:pPr>
            <a:r>
              <a:rPr lang="en-US" sz="8569" spc="351">
                <a:solidFill>
                  <a:srgbClr val="F6EED9"/>
                </a:solidFill>
                <a:latin typeface="Chau Philomene"/>
              </a:rPr>
              <a:t>REFERÊNCIAS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6069453" y="7404896"/>
            <a:ext cx="1879341" cy="2157908"/>
          </a:xfrm>
          <a:custGeom>
            <a:avLst/>
            <a:gdLst/>
            <a:ahLst/>
            <a:cxnLst/>
            <a:rect r="r" b="b" t="t" l="l"/>
            <a:pathLst>
              <a:path h="2157908" w="1879341">
                <a:moveTo>
                  <a:pt x="0" y="0"/>
                </a:moveTo>
                <a:lnTo>
                  <a:pt x="1879342" y="0"/>
                </a:lnTo>
                <a:lnTo>
                  <a:pt x="1879342" y="2157908"/>
                </a:lnTo>
                <a:lnTo>
                  <a:pt x="0" y="215790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675470" y="842962"/>
            <a:ext cx="9583830" cy="995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73"/>
              </a:lnSpc>
            </a:pPr>
            <a:r>
              <a:rPr lang="en-US" sz="3760">
                <a:solidFill>
                  <a:srgbClr val="F6F7F7"/>
                </a:solidFill>
                <a:latin typeface="Glacial Indifference"/>
              </a:rPr>
              <a:t>“Só vive o propósito, quem suporta o processo.”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057414" y="5624513"/>
            <a:ext cx="5342186" cy="647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63"/>
              </a:lnSpc>
            </a:pPr>
            <a:r>
              <a:rPr lang="en-US" sz="3759" u="sng">
                <a:solidFill>
                  <a:srgbClr val="000000"/>
                </a:solidFill>
                <a:latin typeface="Glacial Indifference"/>
                <a:hlinkClick r:id="rId9" tooltip="https://fatecjahu.edu.br"/>
              </a:rPr>
              <a:t>https://fatecjahu.edu.br/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057414" y="6269453"/>
            <a:ext cx="5471666" cy="647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63"/>
              </a:lnSpc>
            </a:pPr>
            <a:r>
              <a:rPr lang="en-US" sz="3759" u="sng">
                <a:solidFill>
                  <a:srgbClr val="000000"/>
                </a:solidFill>
                <a:latin typeface="Glacial Indifference"/>
                <a:hlinkClick r:id="rId10" tooltip="https://fcf.usp.br/agenda"/>
              </a:rPr>
              <a:t>https://fcf.usp.br/agenda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057414" y="6916899"/>
            <a:ext cx="7778535" cy="1314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63"/>
              </a:lnSpc>
            </a:pPr>
            <a:r>
              <a:rPr lang="en-US" sz="3759" u="sng">
                <a:solidFill>
                  <a:srgbClr val="000000"/>
                </a:solidFill>
                <a:latin typeface="Glacial Indifference"/>
                <a:hlinkClick r:id="rId11" tooltip="https://workspace.google.com/intl/pt-PT/products/calendar/"/>
              </a:rPr>
              <a:t>https://workspace.google.com/intl/pt-PT/products/calendar/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7DB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65281" y="4845815"/>
            <a:ext cx="9871619" cy="9728032"/>
          </a:xfrm>
          <a:custGeom>
            <a:avLst/>
            <a:gdLst/>
            <a:ahLst/>
            <a:cxnLst/>
            <a:rect r="r" b="b" t="t" l="l"/>
            <a:pathLst>
              <a:path h="9728032" w="9871619">
                <a:moveTo>
                  <a:pt x="0" y="0"/>
                </a:moveTo>
                <a:lnTo>
                  <a:pt x="9871619" y="0"/>
                </a:lnTo>
                <a:lnTo>
                  <a:pt x="9871619" y="9728032"/>
                </a:lnTo>
                <a:lnTo>
                  <a:pt x="0" y="97280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65212" y="5859529"/>
            <a:ext cx="3494088" cy="3494088"/>
          </a:xfrm>
          <a:custGeom>
            <a:avLst/>
            <a:gdLst/>
            <a:ahLst/>
            <a:cxnLst/>
            <a:rect r="r" b="b" t="t" l="l"/>
            <a:pathLst>
              <a:path h="3494088" w="3494088">
                <a:moveTo>
                  <a:pt x="0" y="0"/>
                </a:moveTo>
                <a:lnTo>
                  <a:pt x="3494088" y="0"/>
                </a:lnTo>
                <a:lnTo>
                  <a:pt x="3494088" y="3494088"/>
                </a:lnTo>
                <a:lnTo>
                  <a:pt x="0" y="349408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593417" y="1762691"/>
            <a:ext cx="11101165" cy="6761619"/>
          </a:xfrm>
          <a:custGeom>
            <a:avLst/>
            <a:gdLst/>
            <a:ahLst/>
            <a:cxnLst/>
            <a:rect r="r" b="b" t="t" l="l"/>
            <a:pathLst>
              <a:path h="6761619" w="11101165">
                <a:moveTo>
                  <a:pt x="0" y="0"/>
                </a:moveTo>
                <a:lnTo>
                  <a:pt x="11101166" y="0"/>
                </a:lnTo>
                <a:lnTo>
                  <a:pt x="11101166" y="6761618"/>
                </a:lnTo>
                <a:lnTo>
                  <a:pt x="0" y="67616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142010" y="2594081"/>
            <a:ext cx="3105144" cy="3265448"/>
          </a:xfrm>
          <a:custGeom>
            <a:avLst/>
            <a:gdLst/>
            <a:ahLst/>
            <a:cxnLst/>
            <a:rect r="r" b="b" t="t" l="l"/>
            <a:pathLst>
              <a:path h="3265448" w="3105144">
                <a:moveTo>
                  <a:pt x="0" y="0"/>
                </a:moveTo>
                <a:lnTo>
                  <a:pt x="3105145" y="0"/>
                </a:lnTo>
                <a:lnTo>
                  <a:pt x="3105145" y="3265448"/>
                </a:lnTo>
                <a:lnTo>
                  <a:pt x="0" y="326544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323372" y="937767"/>
            <a:ext cx="3289037" cy="3289037"/>
          </a:xfrm>
          <a:custGeom>
            <a:avLst/>
            <a:gdLst/>
            <a:ahLst/>
            <a:cxnLst/>
            <a:rect r="r" b="b" t="t" l="l"/>
            <a:pathLst>
              <a:path h="3289037" w="3289037">
                <a:moveTo>
                  <a:pt x="0" y="0"/>
                </a:moveTo>
                <a:lnTo>
                  <a:pt x="3289038" y="0"/>
                </a:lnTo>
                <a:lnTo>
                  <a:pt x="3289038" y="3289038"/>
                </a:lnTo>
                <a:lnTo>
                  <a:pt x="0" y="328903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202713" y="3616488"/>
            <a:ext cx="9882573" cy="1817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730"/>
              </a:lnSpc>
            </a:pPr>
            <a:r>
              <a:rPr lang="en-US" sz="13330">
                <a:solidFill>
                  <a:srgbClr val="1D3642"/>
                </a:solidFill>
                <a:latin typeface="Chau Philomene Bold"/>
              </a:rPr>
              <a:t>OBRIGADO!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593417" y="6138386"/>
            <a:ext cx="1110116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1D3642"/>
                </a:solidFill>
                <a:latin typeface="Open Sans Bold"/>
              </a:rPr>
              <a:t>Vinícius Cruz Cassemira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593417" y="7313864"/>
            <a:ext cx="11101165" cy="688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 u="sng">
                <a:solidFill>
                  <a:srgbClr val="1D3642"/>
                </a:solidFill>
                <a:latin typeface="Open Sans Bold"/>
                <a:hlinkClick r:id="rId12" tooltip="mailto:vinicius.cassemira@fatec.sp.gov.br"/>
              </a:rPr>
              <a:t>E-mail: </a:t>
            </a:r>
            <a:r>
              <a:rPr lang="en-US" sz="4000" u="sng">
                <a:solidFill>
                  <a:srgbClr val="1D3642"/>
                </a:solidFill>
                <a:latin typeface="Open Sans"/>
                <a:hlinkClick r:id="rId13" tooltip="mailto:vinicius.cassemira@fatec.sp.gov.br"/>
              </a:rPr>
              <a:t>vinicius.cassemira@fatec.sp.gov.br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D14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07298" y="5850412"/>
            <a:ext cx="8325843" cy="7977672"/>
          </a:xfrm>
          <a:custGeom>
            <a:avLst/>
            <a:gdLst/>
            <a:ahLst/>
            <a:cxnLst/>
            <a:rect r="r" b="b" t="t" l="l"/>
            <a:pathLst>
              <a:path h="7977672" w="8325843">
                <a:moveTo>
                  <a:pt x="0" y="0"/>
                </a:moveTo>
                <a:lnTo>
                  <a:pt x="8325844" y="0"/>
                </a:lnTo>
                <a:lnTo>
                  <a:pt x="8325844" y="7977672"/>
                </a:lnTo>
                <a:lnTo>
                  <a:pt x="0" y="79776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83179" y="2371326"/>
            <a:ext cx="5047838" cy="6958172"/>
          </a:xfrm>
          <a:custGeom>
            <a:avLst/>
            <a:gdLst/>
            <a:ahLst/>
            <a:cxnLst/>
            <a:rect r="r" b="b" t="t" l="l"/>
            <a:pathLst>
              <a:path h="6958172" w="5047838">
                <a:moveTo>
                  <a:pt x="0" y="0"/>
                </a:moveTo>
                <a:lnTo>
                  <a:pt x="5047837" y="0"/>
                </a:lnTo>
                <a:lnTo>
                  <a:pt x="5047837" y="6958173"/>
                </a:lnTo>
                <a:lnTo>
                  <a:pt x="0" y="69581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681821" y="443728"/>
            <a:ext cx="3698390" cy="3698390"/>
          </a:xfrm>
          <a:custGeom>
            <a:avLst/>
            <a:gdLst/>
            <a:ahLst/>
            <a:cxnLst/>
            <a:rect r="r" b="b" t="t" l="l"/>
            <a:pathLst>
              <a:path h="3698390" w="3698390">
                <a:moveTo>
                  <a:pt x="0" y="0"/>
                </a:moveTo>
                <a:lnTo>
                  <a:pt x="3698391" y="0"/>
                </a:lnTo>
                <a:lnTo>
                  <a:pt x="3698391" y="3698390"/>
                </a:lnTo>
                <a:lnTo>
                  <a:pt x="0" y="369839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205518" y="1016434"/>
            <a:ext cx="9053782" cy="16493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48"/>
              </a:lnSpc>
            </a:pPr>
            <a:r>
              <a:rPr lang="en-US" sz="12182">
                <a:solidFill>
                  <a:srgbClr val="1D3642"/>
                </a:solidFill>
                <a:latin typeface="Chau Philomene Bold Italics"/>
              </a:rPr>
              <a:t>INTRODUÇÃO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4994" y="4022294"/>
            <a:ext cx="4564206" cy="4045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08"/>
              </a:lnSpc>
            </a:pPr>
            <a:r>
              <a:rPr lang="en-US" sz="5153">
                <a:solidFill>
                  <a:srgbClr val="1D3642"/>
                </a:solidFill>
                <a:latin typeface="Glacial Indifference"/>
              </a:rPr>
              <a:t>Gerenciamento e Agendamento de Salas da Fatec Jahu</a:t>
            </a:r>
          </a:p>
          <a:p>
            <a:pPr algn="ctr">
              <a:lnSpc>
                <a:spcPts val="5308"/>
              </a:lnSpc>
            </a:pPr>
          </a:p>
          <a:p>
            <a:pPr algn="ctr">
              <a:lnSpc>
                <a:spcPts val="5308"/>
              </a:lnSpc>
            </a:pPr>
            <a:r>
              <a:rPr lang="en-US" sz="5153">
                <a:solidFill>
                  <a:srgbClr val="1D3642"/>
                </a:solidFill>
                <a:latin typeface="Glacial Indifference"/>
              </a:rPr>
              <a:t>(Agenda Fatec)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5670691" y="7648005"/>
            <a:ext cx="2638995" cy="2638995"/>
          </a:xfrm>
          <a:custGeom>
            <a:avLst/>
            <a:gdLst/>
            <a:ahLst/>
            <a:cxnLst/>
            <a:rect r="r" b="b" t="t" l="l"/>
            <a:pathLst>
              <a:path h="2638995" w="2638995">
                <a:moveTo>
                  <a:pt x="0" y="0"/>
                </a:moveTo>
                <a:lnTo>
                  <a:pt x="2638996" y="0"/>
                </a:lnTo>
                <a:lnTo>
                  <a:pt x="2638996" y="2638995"/>
                </a:lnTo>
                <a:lnTo>
                  <a:pt x="0" y="263899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474628" y="3728131"/>
            <a:ext cx="8515561" cy="44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11864" indent="-405932" lvl="1">
              <a:lnSpc>
                <a:spcPts val="5903"/>
              </a:lnSpc>
              <a:buFont typeface="Arial"/>
              <a:buChar char="•"/>
            </a:pPr>
            <a:r>
              <a:rPr lang="en-US" sz="3760" spc="15">
                <a:solidFill>
                  <a:srgbClr val="1D3642"/>
                </a:solidFill>
                <a:latin typeface="Glacial Indifference"/>
              </a:rPr>
              <a:t>Desenvolver um software de gerenciamento e agendamento de salas com o objetivo de facilitar e otimizar a questão da disponibilidade e utilização das salas da Fatec Jahu.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EE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49496" y="2031168"/>
            <a:ext cx="7114007" cy="1645895"/>
            <a:chOff x="0" y="0"/>
            <a:chExt cx="6395991" cy="14797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95991" cy="1479775"/>
            </a:xfrm>
            <a:custGeom>
              <a:avLst/>
              <a:gdLst/>
              <a:ahLst/>
              <a:cxnLst/>
              <a:rect r="r" b="b" t="t" l="l"/>
              <a:pathLst>
                <a:path h="1479775" w="6395991">
                  <a:moveTo>
                    <a:pt x="0" y="0"/>
                  </a:moveTo>
                  <a:lnTo>
                    <a:pt x="6395991" y="0"/>
                  </a:lnTo>
                  <a:lnTo>
                    <a:pt x="6395991" y="1479775"/>
                  </a:lnTo>
                  <a:lnTo>
                    <a:pt x="0" y="1479775"/>
                  </a:lnTo>
                  <a:close/>
                </a:path>
              </a:pathLst>
            </a:custGeom>
            <a:solidFill>
              <a:srgbClr val="1D3642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6395991" cy="1517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17157" y="1906802"/>
            <a:ext cx="7014988" cy="1565736"/>
            <a:chOff x="0" y="0"/>
            <a:chExt cx="6306966" cy="140770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06967" cy="1407707"/>
            </a:xfrm>
            <a:custGeom>
              <a:avLst/>
              <a:gdLst/>
              <a:ahLst/>
              <a:cxnLst/>
              <a:rect r="r" b="b" t="t" l="l"/>
              <a:pathLst>
                <a:path h="1407707" w="6306967">
                  <a:moveTo>
                    <a:pt x="0" y="0"/>
                  </a:moveTo>
                  <a:lnTo>
                    <a:pt x="6306967" y="0"/>
                  </a:lnTo>
                  <a:lnTo>
                    <a:pt x="6306967" y="1407707"/>
                  </a:lnTo>
                  <a:lnTo>
                    <a:pt x="0" y="1407707"/>
                  </a:lnTo>
                  <a:close/>
                </a:path>
              </a:pathLst>
            </a:custGeom>
            <a:solidFill>
              <a:srgbClr val="FF6B21"/>
            </a:solidFill>
            <a:ln w="38100" cap="sq">
              <a:solidFill>
                <a:srgbClr val="1D3642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6306966" cy="14458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1682496" y="965382"/>
            <a:ext cx="8176202" cy="8176202"/>
          </a:xfrm>
          <a:custGeom>
            <a:avLst/>
            <a:gdLst/>
            <a:ahLst/>
            <a:cxnLst/>
            <a:rect r="r" b="b" t="t" l="l"/>
            <a:pathLst>
              <a:path h="8176202" w="8176202">
                <a:moveTo>
                  <a:pt x="0" y="0"/>
                </a:moveTo>
                <a:lnTo>
                  <a:pt x="8176202" y="0"/>
                </a:lnTo>
                <a:lnTo>
                  <a:pt x="8176202" y="8176202"/>
                </a:lnTo>
                <a:lnTo>
                  <a:pt x="0" y="81762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2853769" y="4640186"/>
            <a:ext cx="7004930" cy="6661051"/>
          </a:xfrm>
          <a:custGeom>
            <a:avLst/>
            <a:gdLst/>
            <a:ahLst/>
            <a:cxnLst/>
            <a:rect r="r" b="b" t="t" l="l"/>
            <a:pathLst>
              <a:path h="6661051" w="7004930">
                <a:moveTo>
                  <a:pt x="0" y="0"/>
                </a:moveTo>
                <a:lnTo>
                  <a:pt x="7004929" y="0"/>
                </a:lnTo>
                <a:lnTo>
                  <a:pt x="7004929" y="6661051"/>
                </a:lnTo>
                <a:lnTo>
                  <a:pt x="0" y="666105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371661" y="4346234"/>
            <a:ext cx="8515561" cy="51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11864" indent="-405932" lvl="1">
              <a:lnSpc>
                <a:spcPts val="5903"/>
              </a:lnSpc>
              <a:buFont typeface="Arial"/>
              <a:buChar char="•"/>
            </a:pPr>
            <a:r>
              <a:rPr lang="en-US" sz="3760" spc="15">
                <a:solidFill>
                  <a:srgbClr val="1D3642"/>
                </a:solidFill>
                <a:latin typeface="Glacial Indifference"/>
              </a:rPr>
              <a:t>Desenvolver um site que proporcione praticidade e agilidade em relação ao agendamento e consulta de salas da Fatec Jahu, respectivamente.</a:t>
            </a:r>
          </a:p>
          <a:p>
            <a:pPr algn="l">
              <a:lnSpc>
                <a:spcPts val="5903"/>
              </a:lnSpc>
            </a:pPr>
          </a:p>
          <a:p>
            <a:pPr algn="l" marL="811864" indent="-405932" lvl="1">
              <a:lnSpc>
                <a:spcPts val="5903"/>
              </a:lnSpc>
              <a:buFont typeface="Arial"/>
              <a:buChar char="•"/>
            </a:pPr>
            <a:r>
              <a:rPr lang="en-US" sz="3760" spc="15">
                <a:solidFill>
                  <a:srgbClr val="1D3642"/>
                </a:solidFill>
                <a:latin typeface="Glacial Indifference"/>
              </a:rPr>
              <a:t>Entrevistar os auxiliares de docente da Fatec Jahu.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509095" y="1076325"/>
            <a:ext cx="1725133" cy="1725133"/>
          </a:xfrm>
          <a:custGeom>
            <a:avLst/>
            <a:gdLst/>
            <a:ahLst/>
            <a:cxnLst/>
            <a:rect r="r" b="b" t="t" l="l"/>
            <a:pathLst>
              <a:path h="1725133" w="1725133">
                <a:moveTo>
                  <a:pt x="0" y="0"/>
                </a:moveTo>
                <a:lnTo>
                  <a:pt x="1725133" y="0"/>
                </a:lnTo>
                <a:lnTo>
                  <a:pt x="1725133" y="1725133"/>
                </a:lnTo>
                <a:lnTo>
                  <a:pt x="0" y="172513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750781" y="2174043"/>
            <a:ext cx="7345248" cy="1105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78"/>
              </a:lnSpc>
            </a:pPr>
            <a:r>
              <a:rPr lang="en-US" sz="8231" spc="337">
                <a:solidFill>
                  <a:srgbClr val="F6EED9"/>
                </a:solidFill>
                <a:latin typeface="Chau Philomene"/>
              </a:rPr>
              <a:t>OBJETIVOS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6BB7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185855" y="1475104"/>
            <a:ext cx="6048628" cy="1645895"/>
            <a:chOff x="0" y="0"/>
            <a:chExt cx="5438141" cy="14797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438141" cy="1479775"/>
            </a:xfrm>
            <a:custGeom>
              <a:avLst/>
              <a:gdLst/>
              <a:ahLst/>
              <a:cxnLst/>
              <a:rect r="r" b="b" t="t" l="l"/>
              <a:pathLst>
                <a:path h="1479775" w="5438141">
                  <a:moveTo>
                    <a:pt x="0" y="0"/>
                  </a:moveTo>
                  <a:lnTo>
                    <a:pt x="5438141" y="0"/>
                  </a:lnTo>
                  <a:lnTo>
                    <a:pt x="5438141" y="1479775"/>
                  </a:lnTo>
                  <a:lnTo>
                    <a:pt x="0" y="1479775"/>
                  </a:lnTo>
                  <a:close/>
                </a:path>
              </a:pathLst>
            </a:custGeom>
            <a:solidFill>
              <a:srgbClr val="1D3642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438141" cy="1517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053517" y="1350738"/>
            <a:ext cx="6002360" cy="1565736"/>
            <a:chOff x="0" y="0"/>
            <a:chExt cx="5396543" cy="140770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396543" cy="1407707"/>
            </a:xfrm>
            <a:custGeom>
              <a:avLst/>
              <a:gdLst/>
              <a:ahLst/>
              <a:cxnLst/>
              <a:rect r="r" b="b" t="t" l="l"/>
              <a:pathLst>
                <a:path h="1407707" w="5396543">
                  <a:moveTo>
                    <a:pt x="0" y="0"/>
                  </a:moveTo>
                  <a:lnTo>
                    <a:pt x="5396543" y="0"/>
                  </a:lnTo>
                  <a:lnTo>
                    <a:pt x="5396543" y="1407707"/>
                  </a:lnTo>
                  <a:lnTo>
                    <a:pt x="0" y="1407707"/>
                  </a:lnTo>
                  <a:close/>
                </a:path>
              </a:pathLst>
            </a:custGeom>
            <a:solidFill>
              <a:srgbClr val="F6EED9"/>
            </a:solidFill>
            <a:ln w="38100" cap="sq">
              <a:solidFill>
                <a:srgbClr val="1D3642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396543" cy="14458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359565" y="1570061"/>
            <a:ext cx="5568870" cy="1327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4"/>
              </a:lnSpc>
            </a:pPr>
            <a:r>
              <a:rPr lang="en-US" sz="5023">
                <a:solidFill>
                  <a:srgbClr val="1D3642"/>
                </a:solidFill>
                <a:latin typeface="Chau Philomene"/>
              </a:rPr>
              <a:t>REQUISITOS FUNCIONAIS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845050" y="3361557"/>
            <a:ext cx="1654139" cy="1630079"/>
          </a:xfrm>
          <a:custGeom>
            <a:avLst/>
            <a:gdLst/>
            <a:ahLst/>
            <a:cxnLst/>
            <a:rect r="r" b="b" t="t" l="l"/>
            <a:pathLst>
              <a:path h="1630079" w="1654139">
                <a:moveTo>
                  <a:pt x="0" y="0"/>
                </a:moveTo>
                <a:lnTo>
                  <a:pt x="1654139" y="0"/>
                </a:lnTo>
                <a:lnTo>
                  <a:pt x="1654139" y="1630079"/>
                </a:lnTo>
                <a:lnTo>
                  <a:pt x="0" y="16300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845050" y="5363111"/>
            <a:ext cx="1654139" cy="1630079"/>
          </a:xfrm>
          <a:custGeom>
            <a:avLst/>
            <a:gdLst/>
            <a:ahLst/>
            <a:cxnLst/>
            <a:rect r="r" b="b" t="t" l="l"/>
            <a:pathLst>
              <a:path h="1630079" w="1654139">
                <a:moveTo>
                  <a:pt x="0" y="0"/>
                </a:moveTo>
                <a:lnTo>
                  <a:pt x="1654139" y="0"/>
                </a:lnTo>
                <a:lnTo>
                  <a:pt x="1654139" y="1630079"/>
                </a:lnTo>
                <a:lnTo>
                  <a:pt x="0" y="16300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185855" y="3361557"/>
            <a:ext cx="1654139" cy="1630079"/>
          </a:xfrm>
          <a:custGeom>
            <a:avLst/>
            <a:gdLst/>
            <a:ahLst/>
            <a:cxnLst/>
            <a:rect r="r" b="b" t="t" l="l"/>
            <a:pathLst>
              <a:path h="1630079" w="1654139">
                <a:moveTo>
                  <a:pt x="0" y="0"/>
                </a:moveTo>
                <a:lnTo>
                  <a:pt x="1654139" y="0"/>
                </a:lnTo>
                <a:lnTo>
                  <a:pt x="1654139" y="1630079"/>
                </a:lnTo>
                <a:lnTo>
                  <a:pt x="0" y="16300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45050" y="7346837"/>
            <a:ext cx="1654139" cy="1630079"/>
          </a:xfrm>
          <a:custGeom>
            <a:avLst/>
            <a:gdLst/>
            <a:ahLst/>
            <a:cxnLst/>
            <a:rect r="r" b="b" t="t" l="l"/>
            <a:pathLst>
              <a:path h="1630079" w="1654139">
                <a:moveTo>
                  <a:pt x="0" y="0"/>
                </a:moveTo>
                <a:lnTo>
                  <a:pt x="1654139" y="0"/>
                </a:lnTo>
                <a:lnTo>
                  <a:pt x="1654139" y="1630079"/>
                </a:lnTo>
                <a:lnTo>
                  <a:pt x="0" y="16300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6227913" y="7232537"/>
            <a:ext cx="1654139" cy="1630079"/>
          </a:xfrm>
          <a:custGeom>
            <a:avLst/>
            <a:gdLst/>
            <a:ahLst/>
            <a:cxnLst/>
            <a:rect r="r" b="b" t="t" l="l"/>
            <a:pathLst>
              <a:path h="1630079" w="1654139">
                <a:moveTo>
                  <a:pt x="0" y="0"/>
                </a:moveTo>
                <a:lnTo>
                  <a:pt x="1654139" y="0"/>
                </a:lnTo>
                <a:lnTo>
                  <a:pt x="1654139" y="1630079"/>
                </a:lnTo>
                <a:lnTo>
                  <a:pt x="0" y="16300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6185855" y="5364333"/>
            <a:ext cx="1654139" cy="1630079"/>
          </a:xfrm>
          <a:custGeom>
            <a:avLst/>
            <a:gdLst/>
            <a:ahLst/>
            <a:cxnLst/>
            <a:rect r="r" b="b" t="t" l="l"/>
            <a:pathLst>
              <a:path h="1630079" w="1654139">
                <a:moveTo>
                  <a:pt x="0" y="0"/>
                </a:moveTo>
                <a:lnTo>
                  <a:pt x="1654139" y="0"/>
                </a:lnTo>
                <a:lnTo>
                  <a:pt x="1654139" y="1630079"/>
                </a:lnTo>
                <a:lnTo>
                  <a:pt x="0" y="16300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827515" y="3771225"/>
            <a:ext cx="2862738" cy="848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3140">
                <a:solidFill>
                  <a:srgbClr val="1D3642"/>
                </a:solidFill>
                <a:latin typeface="Glacial Indifference"/>
              </a:rPr>
              <a:t>Cadastrar Usuário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827515" y="5772779"/>
            <a:ext cx="3109029" cy="848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3140">
                <a:solidFill>
                  <a:srgbClr val="1D3642"/>
                </a:solidFill>
                <a:latin typeface="Glacial Indifference"/>
              </a:rPr>
              <a:t>Logar na aplicação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70398" y="3898453"/>
            <a:ext cx="1203444" cy="632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41"/>
              </a:lnSpc>
            </a:pPr>
            <a:r>
              <a:rPr lang="en-US" sz="4700">
                <a:solidFill>
                  <a:srgbClr val="1D3642"/>
                </a:solidFill>
                <a:latin typeface="Chau Philomene"/>
              </a:rPr>
              <a:t>1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70398" y="5900006"/>
            <a:ext cx="1203444" cy="632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41"/>
              </a:lnSpc>
            </a:pPr>
            <a:r>
              <a:rPr lang="en-US" sz="4700">
                <a:solidFill>
                  <a:srgbClr val="1D3642"/>
                </a:solidFill>
                <a:latin typeface="Chau Philomene"/>
              </a:rPr>
              <a:t>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70398" y="7883732"/>
            <a:ext cx="1203444" cy="632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41"/>
              </a:lnSpc>
            </a:pPr>
            <a:r>
              <a:rPr lang="en-US" sz="4700">
                <a:solidFill>
                  <a:srgbClr val="1D3642"/>
                </a:solidFill>
                <a:latin typeface="Chau Philomene"/>
              </a:rPr>
              <a:t>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411203" y="3898453"/>
            <a:ext cx="1203444" cy="632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41"/>
              </a:lnSpc>
            </a:pPr>
            <a:r>
              <a:rPr lang="en-US" sz="4700">
                <a:solidFill>
                  <a:srgbClr val="1D3642"/>
                </a:solidFill>
                <a:latin typeface="Chau Philomene"/>
              </a:rPr>
              <a:t>4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827515" y="7961292"/>
            <a:ext cx="2862738" cy="439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3140">
                <a:solidFill>
                  <a:srgbClr val="1D3642"/>
                </a:solidFill>
                <a:latin typeface="Glacial Indifference"/>
              </a:rPr>
              <a:t>Iniciar site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167670" y="3976012"/>
            <a:ext cx="3112865" cy="439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3140">
                <a:solidFill>
                  <a:srgbClr val="1D3642"/>
                </a:solidFill>
                <a:latin typeface="Glacial Indifference"/>
              </a:rPr>
              <a:t>Exibir blocos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411203" y="5900032"/>
            <a:ext cx="1203444" cy="634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41"/>
              </a:lnSpc>
            </a:pPr>
            <a:r>
              <a:rPr lang="en-US" sz="4700">
                <a:solidFill>
                  <a:srgbClr val="1D3642"/>
                </a:solidFill>
                <a:latin typeface="Chau Philomene"/>
              </a:rPr>
              <a:t>5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453260" y="7769432"/>
            <a:ext cx="1203444" cy="632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41"/>
              </a:lnSpc>
            </a:pPr>
            <a:r>
              <a:rPr lang="en-US" sz="4700">
                <a:solidFill>
                  <a:srgbClr val="1D3642"/>
                </a:solidFill>
                <a:latin typeface="Chau Philomene"/>
              </a:rPr>
              <a:t>6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167670" y="5978788"/>
            <a:ext cx="3549638" cy="439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3140">
                <a:solidFill>
                  <a:srgbClr val="1D3642"/>
                </a:solidFill>
                <a:latin typeface="Glacial Indifference"/>
              </a:rPr>
              <a:t>Exibir salas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209727" y="7846992"/>
            <a:ext cx="3671754" cy="439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3140">
                <a:solidFill>
                  <a:srgbClr val="1D3642"/>
                </a:solidFill>
                <a:latin typeface="Glacial Indifference"/>
              </a:rPr>
              <a:t>Descrever sala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1908134" y="3361557"/>
            <a:ext cx="1654139" cy="1630079"/>
          </a:xfrm>
          <a:custGeom>
            <a:avLst/>
            <a:gdLst/>
            <a:ahLst/>
            <a:cxnLst/>
            <a:rect r="r" b="b" t="t" l="l"/>
            <a:pathLst>
              <a:path h="1630079" w="1654139">
                <a:moveTo>
                  <a:pt x="0" y="0"/>
                </a:moveTo>
                <a:lnTo>
                  <a:pt x="1654139" y="0"/>
                </a:lnTo>
                <a:lnTo>
                  <a:pt x="1654139" y="1630079"/>
                </a:lnTo>
                <a:lnTo>
                  <a:pt x="0" y="16300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12133481" y="3898453"/>
            <a:ext cx="1203444" cy="632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41"/>
              </a:lnSpc>
            </a:pPr>
            <a:r>
              <a:rPr lang="en-US" sz="4700">
                <a:solidFill>
                  <a:srgbClr val="1D3642"/>
                </a:solidFill>
                <a:latin typeface="Chau Philomene"/>
              </a:rPr>
              <a:t>7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3889948" y="3976012"/>
            <a:ext cx="3112865" cy="439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3140">
                <a:solidFill>
                  <a:srgbClr val="1D3642"/>
                </a:solidFill>
                <a:latin typeface="Glacial Indifference"/>
              </a:rPr>
              <a:t>Agendar sala</a:t>
            </a:r>
          </a:p>
        </p:txBody>
      </p:sp>
      <p:sp>
        <p:nvSpPr>
          <p:cNvPr name="Freeform 30" id="30"/>
          <p:cNvSpPr/>
          <p:nvPr/>
        </p:nvSpPr>
        <p:spPr>
          <a:xfrm flipH="false" flipV="false" rot="0">
            <a:off x="11908134" y="5364333"/>
            <a:ext cx="1654139" cy="1630079"/>
          </a:xfrm>
          <a:custGeom>
            <a:avLst/>
            <a:gdLst/>
            <a:ahLst/>
            <a:cxnLst/>
            <a:rect r="r" b="b" t="t" l="l"/>
            <a:pathLst>
              <a:path h="1630079" w="1654139">
                <a:moveTo>
                  <a:pt x="0" y="0"/>
                </a:moveTo>
                <a:lnTo>
                  <a:pt x="1654139" y="0"/>
                </a:lnTo>
                <a:lnTo>
                  <a:pt x="1654139" y="1630079"/>
                </a:lnTo>
                <a:lnTo>
                  <a:pt x="0" y="16300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12133481" y="5901228"/>
            <a:ext cx="1203444" cy="632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41"/>
              </a:lnSpc>
            </a:pPr>
            <a:r>
              <a:rPr lang="en-US" sz="4700">
                <a:solidFill>
                  <a:srgbClr val="1D3642"/>
                </a:solidFill>
                <a:latin typeface="Chau Philomene"/>
              </a:rPr>
              <a:t>8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3889948" y="5774001"/>
            <a:ext cx="3112865" cy="848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3140">
                <a:solidFill>
                  <a:srgbClr val="1D3642"/>
                </a:solidFill>
                <a:latin typeface="Glacial Indifference"/>
              </a:rPr>
              <a:t>Exibir salas agendadas</a:t>
            </a:r>
          </a:p>
        </p:txBody>
      </p:sp>
      <p:sp>
        <p:nvSpPr>
          <p:cNvPr name="Freeform 33" id="33"/>
          <p:cNvSpPr/>
          <p:nvPr/>
        </p:nvSpPr>
        <p:spPr>
          <a:xfrm flipH="false" flipV="false" rot="0">
            <a:off x="11908134" y="7346837"/>
            <a:ext cx="1654139" cy="1630079"/>
          </a:xfrm>
          <a:custGeom>
            <a:avLst/>
            <a:gdLst/>
            <a:ahLst/>
            <a:cxnLst/>
            <a:rect r="r" b="b" t="t" l="l"/>
            <a:pathLst>
              <a:path h="1630079" w="1654139">
                <a:moveTo>
                  <a:pt x="0" y="0"/>
                </a:moveTo>
                <a:lnTo>
                  <a:pt x="1654139" y="0"/>
                </a:lnTo>
                <a:lnTo>
                  <a:pt x="1654139" y="1630079"/>
                </a:lnTo>
                <a:lnTo>
                  <a:pt x="0" y="16300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4" id="34"/>
          <p:cNvSpPr txBox="true"/>
          <p:nvPr/>
        </p:nvSpPr>
        <p:spPr>
          <a:xfrm rot="0">
            <a:off x="12133481" y="7883732"/>
            <a:ext cx="1203444" cy="632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41"/>
              </a:lnSpc>
            </a:pPr>
            <a:r>
              <a:rPr lang="en-US" sz="4700">
                <a:solidFill>
                  <a:srgbClr val="1D3642"/>
                </a:solidFill>
                <a:latin typeface="Chau Philomene"/>
              </a:rPr>
              <a:t>9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3889948" y="7961292"/>
            <a:ext cx="3112865" cy="439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3140">
                <a:solidFill>
                  <a:srgbClr val="1D3642"/>
                </a:solidFill>
                <a:latin typeface="Glacial Indifference"/>
              </a:rPr>
              <a:t>Fornecer ajuda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7DB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185855" y="1475104"/>
            <a:ext cx="6048628" cy="1645895"/>
            <a:chOff x="0" y="0"/>
            <a:chExt cx="5438141" cy="14797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438141" cy="1479775"/>
            </a:xfrm>
            <a:custGeom>
              <a:avLst/>
              <a:gdLst/>
              <a:ahLst/>
              <a:cxnLst/>
              <a:rect r="r" b="b" t="t" l="l"/>
              <a:pathLst>
                <a:path h="1479775" w="5438141">
                  <a:moveTo>
                    <a:pt x="0" y="0"/>
                  </a:moveTo>
                  <a:lnTo>
                    <a:pt x="5438141" y="0"/>
                  </a:lnTo>
                  <a:lnTo>
                    <a:pt x="5438141" y="1479775"/>
                  </a:lnTo>
                  <a:lnTo>
                    <a:pt x="0" y="1479775"/>
                  </a:lnTo>
                  <a:close/>
                </a:path>
              </a:pathLst>
            </a:custGeom>
            <a:solidFill>
              <a:srgbClr val="1D3642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438141" cy="1517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053517" y="1350738"/>
            <a:ext cx="6002360" cy="1565736"/>
            <a:chOff x="0" y="0"/>
            <a:chExt cx="5396543" cy="140770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396543" cy="1407707"/>
            </a:xfrm>
            <a:custGeom>
              <a:avLst/>
              <a:gdLst/>
              <a:ahLst/>
              <a:cxnLst/>
              <a:rect r="r" b="b" t="t" l="l"/>
              <a:pathLst>
                <a:path h="1407707" w="5396543">
                  <a:moveTo>
                    <a:pt x="0" y="0"/>
                  </a:moveTo>
                  <a:lnTo>
                    <a:pt x="5396543" y="0"/>
                  </a:lnTo>
                  <a:lnTo>
                    <a:pt x="5396543" y="1407707"/>
                  </a:lnTo>
                  <a:lnTo>
                    <a:pt x="0" y="1407707"/>
                  </a:lnTo>
                  <a:close/>
                </a:path>
              </a:pathLst>
            </a:custGeom>
            <a:solidFill>
              <a:srgbClr val="F6EED9"/>
            </a:solidFill>
            <a:ln w="38100" cap="sq">
              <a:solidFill>
                <a:srgbClr val="1D3642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396543" cy="14458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6181775" y="8590369"/>
            <a:ext cx="5924450" cy="4114800"/>
          </a:xfrm>
          <a:custGeom>
            <a:avLst/>
            <a:gdLst/>
            <a:ahLst/>
            <a:cxnLst/>
            <a:rect r="r" b="b" t="t" l="l"/>
            <a:pathLst>
              <a:path h="4114800" w="5924450">
                <a:moveTo>
                  <a:pt x="0" y="0"/>
                </a:moveTo>
                <a:lnTo>
                  <a:pt x="5924450" y="0"/>
                </a:lnTo>
                <a:lnTo>
                  <a:pt x="592445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359565" y="1610574"/>
            <a:ext cx="5568870" cy="1256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43"/>
              </a:lnSpc>
            </a:pPr>
            <a:r>
              <a:rPr lang="en-US" sz="4799">
                <a:solidFill>
                  <a:srgbClr val="1D3642"/>
                </a:solidFill>
                <a:latin typeface="Chau Philomene"/>
              </a:rPr>
              <a:t>REQUISITOS NÃO FUNCIONAIS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437463" y="4080306"/>
            <a:ext cx="1654139" cy="1630079"/>
          </a:xfrm>
          <a:custGeom>
            <a:avLst/>
            <a:gdLst/>
            <a:ahLst/>
            <a:cxnLst/>
            <a:rect r="r" b="b" t="t" l="l"/>
            <a:pathLst>
              <a:path h="1630079" w="1654139">
                <a:moveTo>
                  <a:pt x="0" y="0"/>
                </a:moveTo>
                <a:lnTo>
                  <a:pt x="1654139" y="0"/>
                </a:lnTo>
                <a:lnTo>
                  <a:pt x="1654139" y="1630079"/>
                </a:lnTo>
                <a:lnTo>
                  <a:pt x="0" y="16300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833756" y="4080306"/>
            <a:ext cx="1654139" cy="1630079"/>
          </a:xfrm>
          <a:custGeom>
            <a:avLst/>
            <a:gdLst/>
            <a:ahLst/>
            <a:cxnLst/>
            <a:rect r="r" b="b" t="t" l="l"/>
            <a:pathLst>
              <a:path h="1630079" w="1654139">
                <a:moveTo>
                  <a:pt x="0" y="0"/>
                </a:moveTo>
                <a:lnTo>
                  <a:pt x="1654139" y="0"/>
                </a:lnTo>
                <a:lnTo>
                  <a:pt x="1654139" y="1630079"/>
                </a:lnTo>
                <a:lnTo>
                  <a:pt x="0" y="16300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005984" y="4080306"/>
            <a:ext cx="1654139" cy="1630079"/>
          </a:xfrm>
          <a:custGeom>
            <a:avLst/>
            <a:gdLst/>
            <a:ahLst/>
            <a:cxnLst/>
            <a:rect r="r" b="b" t="t" l="l"/>
            <a:pathLst>
              <a:path h="1630079" w="1654139">
                <a:moveTo>
                  <a:pt x="0" y="0"/>
                </a:moveTo>
                <a:lnTo>
                  <a:pt x="1654139" y="0"/>
                </a:lnTo>
                <a:lnTo>
                  <a:pt x="1654139" y="1630079"/>
                </a:lnTo>
                <a:lnTo>
                  <a:pt x="0" y="16300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3419927" y="4694761"/>
            <a:ext cx="2862738" cy="439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3140">
                <a:solidFill>
                  <a:srgbClr val="1D3642"/>
                </a:solidFill>
                <a:latin typeface="Glacial Indifference"/>
              </a:rPr>
              <a:t>Responsividade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662810" y="4617201"/>
            <a:ext cx="1203444" cy="632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41"/>
              </a:lnSpc>
            </a:pPr>
            <a:r>
              <a:rPr lang="en-US" sz="4700">
                <a:solidFill>
                  <a:srgbClr val="1D3642"/>
                </a:solidFill>
                <a:latin typeface="Chau Philomene"/>
              </a:rPr>
              <a:t>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059103" y="4617201"/>
            <a:ext cx="1203444" cy="632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41"/>
              </a:lnSpc>
            </a:pPr>
            <a:r>
              <a:rPr lang="en-US" sz="4700">
                <a:solidFill>
                  <a:srgbClr val="1D3642"/>
                </a:solidFill>
                <a:latin typeface="Chau Philomene"/>
              </a:rPr>
              <a:t>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815571" y="4694761"/>
            <a:ext cx="2862738" cy="439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3140">
                <a:solidFill>
                  <a:srgbClr val="1D3642"/>
                </a:solidFill>
                <a:latin typeface="Glacial Indifference"/>
              </a:rPr>
              <a:t>Disponibilidade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231332" y="4616005"/>
            <a:ext cx="1203444" cy="634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41"/>
              </a:lnSpc>
            </a:pPr>
            <a:r>
              <a:rPr lang="en-US" sz="4700">
                <a:solidFill>
                  <a:srgbClr val="1D3642"/>
                </a:solidFill>
                <a:latin typeface="Chau Philomene"/>
              </a:rPr>
              <a:t>3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987799" y="4694761"/>
            <a:ext cx="3549638" cy="439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3140">
                <a:solidFill>
                  <a:srgbClr val="1D3642"/>
                </a:solidFill>
                <a:latin typeface="Glacial Indifference"/>
              </a:rPr>
              <a:t>Acessibilidade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173C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029655" y="2074124"/>
            <a:ext cx="10228690" cy="7729825"/>
          </a:xfrm>
          <a:custGeom>
            <a:avLst/>
            <a:gdLst/>
            <a:ahLst/>
            <a:cxnLst/>
            <a:rect r="r" b="b" t="t" l="l"/>
            <a:pathLst>
              <a:path h="7729825" w="10228690">
                <a:moveTo>
                  <a:pt x="0" y="0"/>
                </a:moveTo>
                <a:lnTo>
                  <a:pt x="10228690" y="0"/>
                </a:lnTo>
                <a:lnTo>
                  <a:pt x="10228690" y="7729825"/>
                </a:lnTo>
                <a:lnTo>
                  <a:pt x="0" y="77298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867745" y="332687"/>
            <a:ext cx="10552509" cy="134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97"/>
              </a:lnSpc>
            </a:pPr>
            <a:r>
              <a:rPr lang="en-US" sz="8569" spc="351">
                <a:solidFill>
                  <a:srgbClr val="F6EED9"/>
                </a:solidFill>
                <a:latin typeface="Chau Philomene"/>
              </a:rPr>
              <a:t>MODELO DE NEGÓCIOS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D14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57414" y="5262431"/>
            <a:ext cx="9201886" cy="3406946"/>
            <a:chOff x="0" y="0"/>
            <a:chExt cx="5438141" cy="201344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438141" cy="2013441"/>
            </a:xfrm>
            <a:custGeom>
              <a:avLst/>
              <a:gdLst/>
              <a:ahLst/>
              <a:cxnLst/>
              <a:rect r="r" b="b" t="t" l="l"/>
              <a:pathLst>
                <a:path h="2013441" w="5438141">
                  <a:moveTo>
                    <a:pt x="0" y="0"/>
                  </a:moveTo>
                  <a:lnTo>
                    <a:pt x="5438141" y="0"/>
                  </a:lnTo>
                  <a:lnTo>
                    <a:pt x="5438141" y="2013441"/>
                  </a:lnTo>
                  <a:lnTo>
                    <a:pt x="0" y="2013441"/>
                  </a:lnTo>
                  <a:close/>
                </a:path>
              </a:pathLst>
            </a:custGeom>
            <a:solidFill>
              <a:srgbClr val="1D3642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438141" cy="2051541"/>
            </a:xfrm>
            <a:prstGeom prst="rect">
              <a:avLst/>
            </a:prstGeom>
          </p:spPr>
          <p:txBody>
            <a:bodyPr anchor="ctr" rtlCol="false" tIns="77283" lIns="77283" bIns="77283" rIns="77283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856085" y="5073231"/>
            <a:ext cx="9131498" cy="3256779"/>
            <a:chOff x="0" y="0"/>
            <a:chExt cx="5396543" cy="192469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396543" cy="1924695"/>
            </a:xfrm>
            <a:custGeom>
              <a:avLst/>
              <a:gdLst/>
              <a:ahLst/>
              <a:cxnLst/>
              <a:rect r="r" b="b" t="t" l="l"/>
              <a:pathLst>
                <a:path h="1924695" w="5396543">
                  <a:moveTo>
                    <a:pt x="0" y="0"/>
                  </a:moveTo>
                  <a:lnTo>
                    <a:pt x="5396543" y="0"/>
                  </a:lnTo>
                  <a:lnTo>
                    <a:pt x="5396543" y="1924695"/>
                  </a:lnTo>
                  <a:lnTo>
                    <a:pt x="0" y="1924695"/>
                  </a:lnTo>
                  <a:close/>
                </a:path>
              </a:pathLst>
            </a:custGeom>
            <a:solidFill>
              <a:srgbClr val="F6EED9"/>
            </a:solidFill>
            <a:ln w="57150" cap="sq">
              <a:solidFill>
                <a:srgbClr val="1D3642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396543" cy="1962795"/>
            </a:xfrm>
            <a:prstGeom prst="rect">
              <a:avLst/>
            </a:prstGeom>
          </p:spPr>
          <p:txBody>
            <a:bodyPr anchor="ctr" rtlCol="false" tIns="77283" lIns="77283" bIns="77283" rIns="77283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626979" y="3152554"/>
            <a:ext cx="3861427" cy="2366001"/>
          </a:xfrm>
          <a:custGeom>
            <a:avLst/>
            <a:gdLst/>
            <a:ahLst/>
            <a:cxnLst/>
            <a:rect r="r" b="b" t="t" l="l"/>
            <a:pathLst>
              <a:path h="2366001" w="3861427">
                <a:moveTo>
                  <a:pt x="0" y="0"/>
                </a:moveTo>
                <a:lnTo>
                  <a:pt x="3861427" y="0"/>
                </a:lnTo>
                <a:lnTo>
                  <a:pt x="3861427" y="2366001"/>
                </a:lnTo>
                <a:lnTo>
                  <a:pt x="0" y="23660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997362" y="6603691"/>
            <a:ext cx="5387583" cy="5309218"/>
          </a:xfrm>
          <a:custGeom>
            <a:avLst/>
            <a:gdLst/>
            <a:ahLst/>
            <a:cxnLst/>
            <a:rect r="r" b="b" t="t" l="l"/>
            <a:pathLst>
              <a:path h="5309218" w="5387583">
                <a:moveTo>
                  <a:pt x="0" y="0"/>
                </a:moveTo>
                <a:lnTo>
                  <a:pt x="5387584" y="0"/>
                </a:lnTo>
                <a:lnTo>
                  <a:pt x="5387584" y="5309218"/>
                </a:lnTo>
                <a:lnTo>
                  <a:pt x="0" y="53092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296066" y="2537428"/>
            <a:ext cx="6560019" cy="2027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25"/>
              </a:lnSpc>
            </a:pPr>
            <a:r>
              <a:rPr lang="en-US" sz="6369" spc="261">
                <a:solidFill>
                  <a:srgbClr val="F6EED9"/>
                </a:solidFill>
                <a:latin typeface="Chau Philomene"/>
              </a:rPr>
              <a:t>PROTÓTIPO</a:t>
            </a:r>
          </a:p>
          <a:p>
            <a:pPr algn="l">
              <a:lnSpc>
                <a:spcPts val="8025"/>
              </a:lnSpc>
            </a:pPr>
            <a:r>
              <a:rPr lang="en-US" sz="6369" spc="261">
                <a:solidFill>
                  <a:srgbClr val="F6EED9"/>
                </a:solidFill>
                <a:latin typeface="Chau Philomene"/>
              </a:rPr>
              <a:t>DO PROJETO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42712" y="5739100"/>
            <a:ext cx="8364145" cy="1967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73"/>
              </a:lnSpc>
            </a:pPr>
            <a:r>
              <a:rPr lang="en-US" sz="3760" u="sng">
                <a:solidFill>
                  <a:srgbClr val="1D3642"/>
                </a:solidFill>
                <a:latin typeface="Glacial Indifference"/>
                <a:hlinkClick r:id="rId6" tooltip="https://www.figma.com/design/0YOvLh2Zu1DpA57Q6KdQkl/Projeto-Integrador?node-id=1%3A3&amp;t=CIlk9aMN2xa8h7mD-1"/>
              </a:rPr>
              <a:t>https://www.figma.com/design/0YOvLh2Zu1DpA57Q6KdQkl/Projeto-Integrador?node-id=1%3A3&amp;t=CIlk9aMN2xa8h7mD-1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6069453" y="7404896"/>
            <a:ext cx="1879341" cy="2157908"/>
          </a:xfrm>
          <a:custGeom>
            <a:avLst/>
            <a:gdLst/>
            <a:ahLst/>
            <a:cxnLst/>
            <a:rect r="r" b="b" t="t" l="l"/>
            <a:pathLst>
              <a:path h="2157908" w="1879341">
                <a:moveTo>
                  <a:pt x="0" y="0"/>
                </a:moveTo>
                <a:lnTo>
                  <a:pt x="1879342" y="0"/>
                </a:lnTo>
                <a:lnTo>
                  <a:pt x="1879342" y="2157908"/>
                </a:lnTo>
                <a:lnTo>
                  <a:pt x="0" y="215790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6B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73456" y="1028700"/>
            <a:ext cx="8614979" cy="4067175"/>
          </a:xfrm>
          <a:custGeom>
            <a:avLst/>
            <a:gdLst/>
            <a:ahLst/>
            <a:cxnLst/>
            <a:rect r="r" b="b" t="t" l="l"/>
            <a:pathLst>
              <a:path h="4067175" w="8614979">
                <a:moveTo>
                  <a:pt x="0" y="0"/>
                </a:moveTo>
                <a:lnTo>
                  <a:pt x="8614978" y="0"/>
                </a:lnTo>
                <a:lnTo>
                  <a:pt x="8614978" y="4067175"/>
                </a:lnTo>
                <a:lnTo>
                  <a:pt x="0" y="40671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671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73456" y="5191125"/>
            <a:ext cx="4259864" cy="4067175"/>
          </a:xfrm>
          <a:custGeom>
            <a:avLst/>
            <a:gdLst/>
            <a:ahLst/>
            <a:cxnLst/>
            <a:rect r="r" b="b" t="t" l="l"/>
            <a:pathLst>
              <a:path h="4067175" w="4259864">
                <a:moveTo>
                  <a:pt x="0" y="0"/>
                </a:moveTo>
                <a:lnTo>
                  <a:pt x="4259864" y="0"/>
                </a:lnTo>
                <a:lnTo>
                  <a:pt x="4259864" y="4067175"/>
                </a:lnTo>
                <a:lnTo>
                  <a:pt x="0" y="40671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129" t="0" r="-36142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028570" y="5191125"/>
            <a:ext cx="4259864" cy="4067175"/>
          </a:xfrm>
          <a:custGeom>
            <a:avLst/>
            <a:gdLst/>
            <a:ahLst/>
            <a:cxnLst/>
            <a:rect r="r" b="b" t="t" l="l"/>
            <a:pathLst>
              <a:path h="4067175" w="4259864">
                <a:moveTo>
                  <a:pt x="0" y="0"/>
                </a:moveTo>
                <a:lnTo>
                  <a:pt x="4259864" y="0"/>
                </a:lnTo>
                <a:lnTo>
                  <a:pt x="4259864" y="4067175"/>
                </a:lnTo>
                <a:lnTo>
                  <a:pt x="0" y="40671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7129" t="0" r="-36142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9921211" y="2279486"/>
            <a:ext cx="7624308" cy="5728028"/>
            <a:chOff x="0" y="0"/>
            <a:chExt cx="10165744" cy="763737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10165744" cy="1524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9000"/>
                </a:lnSpc>
              </a:pPr>
              <a:r>
                <a:rPr lang="en-US" sz="7500" strike="noStrike">
                  <a:solidFill>
                    <a:srgbClr val="1D3642"/>
                  </a:solidFill>
                  <a:latin typeface="Chau Philomene"/>
                  <a:hlinkClick r:id="rId5" tooltip="https://pi-salas-fatec-jahu.github.io/Site_Salas_Fatec_Jahu/Index.html"/>
                </a:rPr>
                <a:t>PÁGINAS HTML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006100"/>
              <a:ext cx="10165744" cy="6688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850"/>
                </a:lnSpc>
              </a:pPr>
              <a:r>
                <a:rPr lang="en-US" sz="3500">
                  <a:solidFill>
                    <a:srgbClr val="1D3642"/>
                  </a:solidFill>
                  <a:latin typeface="Chau Philomene"/>
                </a:rPr>
                <a:t>TELA INICIAL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987302"/>
              <a:ext cx="10165744" cy="6688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850"/>
                </a:lnSpc>
              </a:pPr>
              <a:r>
                <a:rPr lang="en-US" sz="3500">
                  <a:solidFill>
                    <a:srgbClr val="1D3642"/>
                  </a:solidFill>
                  <a:latin typeface="Chau Philomene"/>
                </a:rPr>
                <a:t>LOGIN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6968503"/>
              <a:ext cx="10165744" cy="6688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850"/>
                </a:lnSpc>
              </a:pPr>
              <a:r>
                <a:rPr lang="en-US" sz="3500">
                  <a:solidFill>
                    <a:srgbClr val="1D3642"/>
                  </a:solidFill>
                  <a:latin typeface="Chau Philomene"/>
                </a:rPr>
                <a:t>CADASTRO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EE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028700" y="1618632"/>
            <a:ext cx="7049737" cy="7049737"/>
            <a:chOff x="0" y="0"/>
            <a:chExt cx="3241040" cy="32410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0160" y="12700"/>
              <a:ext cx="3228340" cy="186690"/>
            </a:xfrm>
            <a:custGeom>
              <a:avLst/>
              <a:gdLst/>
              <a:ahLst/>
              <a:cxnLst/>
              <a:rect r="r" b="b" t="t" l="l"/>
              <a:pathLst>
                <a:path h="186690" w="3228340">
                  <a:moveTo>
                    <a:pt x="0" y="186690"/>
                  </a:moveTo>
                  <a:lnTo>
                    <a:pt x="0" y="127000"/>
                  </a:lnTo>
                  <a:cubicBezTo>
                    <a:pt x="0" y="57150"/>
                    <a:pt x="57150" y="0"/>
                    <a:pt x="127000" y="0"/>
                  </a:cubicBezTo>
                  <a:lnTo>
                    <a:pt x="3101340" y="0"/>
                  </a:lnTo>
                  <a:cubicBezTo>
                    <a:pt x="3171190" y="0"/>
                    <a:pt x="3228340" y="57150"/>
                    <a:pt x="3228340" y="127000"/>
                  </a:cubicBezTo>
                  <a:lnTo>
                    <a:pt x="3228340" y="186690"/>
                  </a:lnTo>
                  <a:cubicBezTo>
                    <a:pt x="3228340" y="186690"/>
                    <a:pt x="0" y="186690"/>
                    <a:pt x="0" y="186690"/>
                  </a:cubicBezTo>
                  <a:close/>
                </a:path>
              </a:pathLst>
            </a:custGeom>
            <a:solidFill>
              <a:srgbClr val="5173C2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6350" y="193040"/>
              <a:ext cx="3228340" cy="3041650"/>
            </a:xfrm>
            <a:custGeom>
              <a:avLst/>
              <a:gdLst/>
              <a:ahLst/>
              <a:cxnLst/>
              <a:rect r="r" b="b" t="t" l="l"/>
              <a:pathLst>
                <a:path h="3041650" w="3228340">
                  <a:moveTo>
                    <a:pt x="3101340" y="3041650"/>
                  </a:moveTo>
                  <a:lnTo>
                    <a:pt x="127000" y="3041650"/>
                  </a:lnTo>
                  <a:cubicBezTo>
                    <a:pt x="57150" y="3041650"/>
                    <a:pt x="0" y="2984500"/>
                    <a:pt x="0" y="2914650"/>
                  </a:cubicBezTo>
                  <a:lnTo>
                    <a:pt x="0" y="0"/>
                  </a:lnTo>
                  <a:lnTo>
                    <a:pt x="3228340" y="0"/>
                  </a:lnTo>
                  <a:lnTo>
                    <a:pt x="3228340" y="2914650"/>
                  </a:lnTo>
                  <a:cubicBezTo>
                    <a:pt x="3228340" y="2985770"/>
                    <a:pt x="3171190" y="3041650"/>
                    <a:pt x="3101340" y="3041650"/>
                  </a:cubicBezTo>
                  <a:close/>
                </a:path>
              </a:pathLst>
            </a:custGeom>
            <a:solidFill>
              <a:srgbClr val="F6F7F7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6350" y="193040"/>
              <a:ext cx="3228340" cy="3041650"/>
            </a:xfrm>
            <a:custGeom>
              <a:avLst/>
              <a:gdLst/>
              <a:ahLst/>
              <a:cxnLst/>
              <a:rect r="r" b="b" t="t" l="l"/>
              <a:pathLst>
                <a:path h="3041650" w="3228340">
                  <a:moveTo>
                    <a:pt x="3101340" y="3041650"/>
                  </a:moveTo>
                  <a:lnTo>
                    <a:pt x="127000" y="3041650"/>
                  </a:lnTo>
                  <a:cubicBezTo>
                    <a:pt x="57150" y="3041650"/>
                    <a:pt x="0" y="2984500"/>
                    <a:pt x="0" y="2914650"/>
                  </a:cubicBezTo>
                  <a:lnTo>
                    <a:pt x="0" y="0"/>
                  </a:lnTo>
                  <a:lnTo>
                    <a:pt x="3228340" y="0"/>
                  </a:lnTo>
                  <a:lnTo>
                    <a:pt x="3228340" y="2914650"/>
                  </a:lnTo>
                  <a:cubicBezTo>
                    <a:pt x="3228340" y="2985770"/>
                    <a:pt x="3171190" y="3041650"/>
                    <a:pt x="3101340" y="3041650"/>
                  </a:cubicBezTo>
                  <a:close/>
                </a:path>
              </a:pathLst>
            </a:custGeom>
            <a:blipFill>
              <a:blip r:embed="rId2"/>
              <a:stretch>
                <a:fillRect l="-20973" t="0" r="-20973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241040" cy="3241040"/>
            </a:xfrm>
            <a:custGeom>
              <a:avLst/>
              <a:gdLst/>
              <a:ahLst/>
              <a:cxnLst/>
              <a:rect r="r" b="b" t="t" l="l"/>
              <a:pathLst>
                <a:path h="3241040" w="3241040">
                  <a:moveTo>
                    <a:pt x="3107690" y="0"/>
                  </a:moveTo>
                  <a:lnTo>
                    <a:pt x="133350" y="0"/>
                  </a:lnTo>
                  <a:cubicBezTo>
                    <a:pt x="59690" y="0"/>
                    <a:pt x="0" y="59690"/>
                    <a:pt x="0" y="133350"/>
                  </a:cubicBezTo>
                  <a:lnTo>
                    <a:pt x="0" y="3107690"/>
                  </a:lnTo>
                  <a:cubicBezTo>
                    <a:pt x="0" y="3181350"/>
                    <a:pt x="59690" y="3241040"/>
                    <a:pt x="133350" y="3241040"/>
                  </a:cubicBezTo>
                  <a:lnTo>
                    <a:pt x="3107690" y="3241040"/>
                  </a:lnTo>
                  <a:cubicBezTo>
                    <a:pt x="3181350" y="3241040"/>
                    <a:pt x="3241040" y="3181350"/>
                    <a:pt x="3241040" y="3107690"/>
                  </a:cubicBezTo>
                  <a:lnTo>
                    <a:pt x="3241040" y="133350"/>
                  </a:lnTo>
                  <a:cubicBezTo>
                    <a:pt x="3241040" y="59690"/>
                    <a:pt x="3181350" y="0"/>
                    <a:pt x="3107690" y="0"/>
                  </a:cubicBezTo>
                  <a:close/>
                  <a:moveTo>
                    <a:pt x="133350" y="12700"/>
                  </a:moveTo>
                  <a:lnTo>
                    <a:pt x="3107690" y="12700"/>
                  </a:lnTo>
                  <a:cubicBezTo>
                    <a:pt x="3173730" y="12700"/>
                    <a:pt x="3228340" y="67310"/>
                    <a:pt x="3228340" y="133350"/>
                  </a:cubicBezTo>
                  <a:lnTo>
                    <a:pt x="3228340" y="186690"/>
                  </a:lnTo>
                  <a:lnTo>
                    <a:pt x="12700" y="186690"/>
                  </a:lnTo>
                  <a:lnTo>
                    <a:pt x="12700" y="133350"/>
                  </a:lnTo>
                  <a:cubicBezTo>
                    <a:pt x="12700" y="67310"/>
                    <a:pt x="67310" y="12700"/>
                    <a:pt x="133350" y="12700"/>
                  </a:cubicBezTo>
                  <a:close/>
                  <a:moveTo>
                    <a:pt x="3107690" y="3228340"/>
                  </a:moveTo>
                  <a:lnTo>
                    <a:pt x="133350" y="3228340"/>
                  </a:lnTo>
                  <a:cubicBezTo>
                    <a:pt x="67310" y="3228340"/>
                    <a:pt x="12700" y="3173730"/>
                    <a:pt x="12700" y="3107690"/>
                  </a:cubicBezTo>
                  <a:lnTo>
                    <a:pt x="12700" y="199390"/>
                  </a:lnTo>
                  <a:lnTo>
                    <a:pt x="3228340" y="199390"/>
                  </a:lnTo>
                  <a:lnTo>
                    <a:pt x="3228340" y="3107690"/>
                  </a:lnTo>
                  <a:cubicBezTo>
                    <a:pt x="3228340" y="3175000"/>
                    <a:pt x="3175000" y="3228340"/>
                    <a:pt x="3107690" y="3228340"/>
                  </a:cubicBezTo>
                  <a:close/>
                </a:path>
              </a:pathLst>
            </a:custGeom>
            <a:solidFill>
              <a:srgbClr val="1D3642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49860" y="73660"/>
              <a:ext cx="299720" cy="63500"/>
            </a:xfrm>
            <a:custGeom>
              <a:avLst/>
              <a:gdLst/>
              <a:ahLst/>
              <a:cxnLst/>
              <a:rect r="r" b="b" t="t" l="l"/>
              <a:pathLst>
                <a:path h="63500" w="299720">
                  <a:moveTo>
                    <a:pt x="118110" y="0"/>
                  </a:moveTo>
                  <a:lnTo>
                    <a:pt x="181610" y="0"/>
                  </a:lnTo>
                  <a:lnTo>
                    <a:pt x="181610" y="63500"/>
                  </a:lnTo>
                  <a:lnTo>
                    <a:pt x="118110" y="63500"/>
                  </a:lnTo>
                  <a:lnTo>
                    <a:pt x="118110" y="0"/>
                  </a:lnTo>
                  <a:close/>
                  <a:moveTo>
                    <a:pt x="31750" y="0"/>
                  </a:moveTo>
                  <a:cubicBezTo>
                    <a:pt x="49530" y="0"/>
                    <a:pt x="63500" y="13970"/>
                    <a:pt x="63500" y="31750"/>
                  </a:cubicBezTo>
                  <a:cubicBezTo>
                    <a:pt x="63500" y="49530"/>
                    <a:pt x="49530" y="63500"/>
                    <a:pt x="31750" y="63500"/>
                  </a:cubicBezTo>
                  <a:cubicBezTo>
                    <a:pt x="13970" y="63500"/>
                    <a:pt x="0" y="49530"/>
                    <a:pt x="0" y="31750"/>
                  </a:cubicBezTo>
                  <a:cubicBezTo>
                    <a:pt x="0" y="13970"/>
                    <a:pt x="13970" y="0"/>
                    <a:pt x="31750" y="0"/>
                  </a:cubicBezTo>
                  <a:close/>
                  <a:moveTo>
                    <a:pt x="267970" y="0"/>
                  </a:moveTo>
                  <a:lnTo>
                    <a:pt x="236220" y="63500"/>
                  </a:lnTo>
                  <a:lnTo>
                    <a:pt x="299720" y="63500"/>
                  </a:lnTo>
                  <a:lnTo>
                    <a:pt x="267970" y="0"/>
                  </a:lnTo>
                  <a:close/>
                </a:path>
              </a:pathLst>
            </a:custGeom>
            <a:solidFill>
              <a:srgbClr val="FF7DB4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591820" y="88900"/>
              <a:ext cx="2508250" cy="33020"/>
            </a:xfrm>
            <a:custGeom>
              <a:avLst/>
              <a:gdLst/>
              <a:ahLst/>
              <a:cxnLst/>
              <a:rect r="r" b="b" t="t" l="l"/>
              <a:pathLst>
                <a:path h="33020" w="2508250">
                  <a:moveTo>
                    <a:pt x="2491740" y="33020"/>
                  </a:moveTo>
                  <a:lnTo>
                    <a:pt x="16510" y="33020"/>
                  </a:lnTo>
                  <a:cubicBezTo>
                    <a:pt x="7620" y="33020"/>
                    <a:pt x="0" y="25400"/>
                    <a:pt x="0" y="16510"/>
                  </a:cubicBezTo>
                  <a:lnTo>
                    <a:pt x="0" y="16510"/>
                  </a:lnTo>
                  <a:cubicBezTo>
                    <a:pt x="0" y="7620"/>
                    <a:pt x="7620" y="0"/>
                    <a:pt x="16510" y="0"/>
                  </a:cubicBezTo>
                  <a:lnTo>
                    <a:pt x="2491740" y="0"/>
                  </a:lnTo>
                  <a:cubicBezTo>
                    <a:pt x="2500630" y="0"/>
                    <a:pt x="2508250" y="7620"/>
                    <a:pt x="2508250" y="16510"/>
                  </a:cubicBezTo>
                  <a:lnTo>
                    <a:pt x="2508250" y="16510"/>
                  </a:lnTo>
                  <a:cubicBezTo>
                    <a:pt x="2506980" y="25400"/>
                    <a:pt x="2500630" y="33020"/>
                    <a:pt x="2491740" y="33020"/>
                  </a:cubicBezTo>
                  <a:close/>
                </a:path>
              </a:pathLst>
            </a:custGeom>
            <a:solidFill>
              <a:srgbClr val="5173C2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232072" y="6982117"/>
            <a:ext cx="2696404" cy="2657183"/>
          </a:xfrm>
          <a:custGeom>
            <a:avLst/>
            <a:gdLst/>
            <a:ahLst/>
            <a:cxnLst/>
            <a:rect r="r" b="b" t="t" l="l"/>
            <a:pathLst>
              <a:path h="2657183" w="2696404">
                <a:moveTo>
                  <a:pt x="0" y="0"/>
                </a:moveTo>
                <a:lnTo>
                  <a:pt x="2696404" y="0"/>
                </a:lnTo>
                <a:lnTo>
                  <a:pt x="2696404" y="2657183"/>
                </a:lnTo>
                <a:lnTo>
                  <a:pt x="0" y="26571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281809" y="2132032"/>
            <a:ext cx="1593255" cy="1829416"/>
          </a:xfrm>
          <a:custGeom>
            <a:avLst/>
            <a:gdLst/>
            <a:ahLst/>
            <a:cxnLst/>
            <a:rect r="r" b="b" t="t" l="l"/>
            <a:pathLst>
              <a:path h="1829416" w="1593255">
                <a:moveTo>
                  <a:pt x="0" y="0"/>
                </a:moveTo>
                <a:lnTo>
                  <a:pt x="1593255" y="0"/>
                </a:lnTo>
                <a:lnTo>
                  <a:pt x="1593255" y="1829416"/>
                </a:lnTo>
                <a:lnTo>
                  <a:pt x="0" y="18294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5991728" y="0"/>
            <a:ext cx="2213338" cy="2230063"/>
          </a:xfrm>
          <a:custGeom>
            <a:avLst/>
            <a:gdLst/>
            <a:ahLst/>
            <a:cxnLst/>
            <a:rect r="r" b="b" t="t" l="l"/>
            <a:pathLst>
              <a:path h="2230063" w="2213338">
                <a:moveTo>
                  <a:pt x="0" y="0"/>
                </a:moveTo>
                <a:lnTo>
                  <a:pt x="2213338" y="0"/>
                </a:lnTo>
                <a:lnTo>
                  <a:pt x="2213338" y="2230063"/>
                </a:lnTo>
                <a:lnTo>
                  <a:pt x="0" y="223006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209508" y="2274907"/>
            <a:ext cx="7731093" cy="24241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359"/>
              </a:lnSpc>
            </a:pPr>
            <a:r>
              <a:rPr lang="en-US" sz="9087">
                <a:solidFill>
                  <a:srgbClr val="1D3642"/>
                </a:solidFill>
                <a:latin typeface="Chau Philomene"/>
              </a:rPr>
              <a:t>CONSIDERAÇÕES FINAIS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209508" y="5041601"/>
            <a:ext cx="8049792" cy="3269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69"/>
              </a:lnSpc>
            </a:pPr>
            <a:r>
              <a:rPr lang="en-US" sz="2300">
                <a:solidFill>
                  <a:srgbClr val="1D3642"/>
                </a:solidFill>
                <a:latin typeface="Glacial Indifference"/>
              </a:rPr>
              <a:t>Ao desenvolvermos este projeto, foi possível adquirir conhecimentos sobre como a engenharia de software funciona, todo levantamento que deve ser feito antes de se criar um aplicativo, a integração e divisão de tarefas entre a equipe, e toda a estruturação de desenvolvimento, desde um protótipo até a codificação. O processo de desenvolvimento deste projeto nos proporcionou conhecimentos em diversas ferramentas e nos ensinou a como trabalhar em cima de requisitos. Continuaremos a trabalhar no desenvolvimento e codificação dos wireframes criados, e, posteriormente, será implementada a parte de back-end da aplicação.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DAGFMt8DC7Y</dc:identifier>
  <dcterms:modified xsi:type="dcterms:W3CDTF">2011-08-01T06:04:30Z</dcterms:modified>
  <cp:revision>1</cp:revision>
  <dc:title>Apresentação - PI - Agenda Fatec</dc:title>
</cp:coreProperties>
</file>

<file path=docProps/thumbnail.jpeg>
</file>